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3" r:id="rId4"/>
    <p:sldId id="258" r:id="rId5"/>
    <p:sldId id="266" r:id="rId6"/>
    <p:sldId id="259" r:id="rId7"/>
    <p:sldId id="271" r:id="rId8"/>
    <p:sldId id="260" r:id="rId9"/>
    <p:sldId id="268" r:id="rId10"/>
    <p:sldId id="261" r:id="rId11"/>
    <p:sldId id="269" r:id="rId12"/>
    <p:sldId id="272" r:id="rId13"/>
    <p:sldId id="273" r:id="rId14"/>
    <p:sldId id="270" r:id="rId15"/>
    <p:sldId id="262"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5"/>
    <p:restoredTop sz="94696"/>
  </p:normalViewPr>
  <p:slideViewPr>
    <p:cSldViewPr snapToGrid="0" snapToObjects="1">
      <p:cViewPr varScale="1">
        <p:scale>
          <a:sx n="84" d="100"/>
          <a:sy n="84" d="100"/>
        </p:scale>
        <p:origin x="20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5F9F7A-C99E-E146-8730-F710601E6A8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4D61975-4023-D94E-9C06-4E4DBA8C5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52BC453-1BED-9446-8DBC-740B6100A5C1}"/>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AF43ED3D-D124-9E4A-854C-AFB67ADC4A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B03991-8A44-364B-8C35-E3A91762EB0E}"/>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191959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E1956-5073-A54F-A393-B3E880D606D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2D8E502-DA5E-4C4D-96DF-97AD6E64240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B846B2-D878-654C-95FE-BEA89FA5BC8B}"/>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95FA8DFB-3EE5-784D-9A38-9E8C986583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7EE4E2-6853-DE45-B230-F5566A8F1D9D}"/>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267427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28F0016-0924-744E-980C-53D08FB5B23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78C5271-F925-1B49-822C-7FE283B3C9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F62355-C865-9D4C-82BE-CE5B5084619E}"/>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A202630D-F513-9A40-BEF3-9B27FC0B22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B02B49-98D0-9549-AF47-787D03C156EC}"/>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361809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48FB6-82A4-CA46-9151-46155827599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8CF00B1-9814-0042-9FF2-75F6CE6F889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F15C5B-7411-D544-957B-2E1AB77D9CF0}"/>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8F8994C8-EAE6-144E-AA79-717025A5AB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2FE0C-C515-4443-9559-3971EFEDFDB0}"/>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48693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EB5F4D-D57C-C54B-A88F-28D4B04451F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BF6D9DC-E4D4-6342-9FFC-6C53CCB03F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214C4F0-2169-0F41-AA6C-B7E4C4B46987}"/>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CB695CD4-FFC1-1B4C-A8B8-0DA32F167F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BB4402-4EF6-B945-9004-E5FB90A84050}"/>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351889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63EE0-7D0D-8D42-B2AD-11B7A8AA77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89C588C-4587-F04F-88A5-9D11A9F5AC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C26F678-B37E-2D4B-81E7-370AB2DCCCA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E0504C4-DD5C-7444-A65C-FCB60E5CC67E}"/>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32035162-900A-544C-AFFD-36CB32EF58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C160AE-A67C-C34B-8E64-69700ED4C42F}"/>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1227769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361F0-D4A2-5547-B312-E4BB766F44B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AFAE528-81F0-4A4E-9ABF-1FB12701F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A809A77-395F-E047-BFE7-F570B707818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4D5C3D4-A062-B542-BCC9-BE24651E2C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6810C68-FE95-A942-B7EE-144DF9767FC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2919F25-B6C2-4743-9209-3A146A66CFA1}"/>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8" name="Espace réservé du pied de page 7">
            <a:extLst>
              <a:ext uri="{FF2B5EF4-FFF2-40B4-BE49-F238E27FC236}">
                <a16:creationId xmlns:a16="http://schemas.microsoft.com/office/drawing/2014/main" id="{C34DB998-EED1-774C-92C7-3E056AF3F2D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2B8794E-813E-484B-BAF4-D6A91658A146}"/>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128368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FE9459-83FE-C04A-A9DC-0CFDCA5DFB0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2A7501-D032-894F-AAF3-C3B1A2EB3507}"/>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4" name="Espace réservé du pied de page 3">
            <a:extLst>
              <a:ext uri="{FF2B5EF4-FFF2-40B4-BE49-F238E27FC236}">
                <a16:creationId xmlns:a16="http://schemas.microsoft.com/office/drawing/2014/main" id="{3FB80B2C-DF70-994B-8DD4-D973ABD454E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E462531-34FC-0846-AF6C-98CB968ED420}"/>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52110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6A9A94D-4236-2940-A0E4-C05BD3E663D0}"/>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3" name="Espace réservé du pied de page 2">
            <a:extLst>
              <a:ext uri="{FF2B5EF4-FFF2-40B4-BE49-F238E27FC236}">
                <a16:creationId xmlns:a16="http://schemas.microsoft.com/office/drawing/2014/main" id="{F313E3A4-B53F-8744-8D01-AE9CA312140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2D5ABBC-028F-B042-BEAC-A550F02097C0}"/>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506782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7CA7EB-8C75-B64C-9301-B83B09CC967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C04F50A-A90C-834F-8747-49D0F0830F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EB04B2A-F414-F14C-82A1-4192F658E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DBF3EBD-66E8-6540-B108-D96482DCF54C}"/>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54DB6DB2-C362-1946-B103-327A315A43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5D587EF-80AE-0A40-A232-C6F029F07AC3}"/>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3627893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628338-9A99-5B4A-9BCA-B4955FAD2FB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79CBCD1-70F2-6F4E-AE22-A4B999604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BE9A583-58EB-2E4F-A8EA-C5817A629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62BC122-ABEB-6A4E-ADA2-9598754DAFAF}"/>
              </a:ext>
            </a:extLst>
          </p:cNvPr>
          <p:cNvSpPr>
            <a:spLocks noGrp="1"/>
          </p:cNvSpPr>
          <p:nvPr>
            <p:ph type="dt" sz="half" idx="10"/>
          </p:nvPr>
        </p:nvSpPr>
        <p:spPr/>
        <p:txBody>
          <a:bodyPr/>
          <a:lstStyle/>
          <a:p>
            <a:fld id="{F8A65A21-A75B-B74B-9081-98BA7272B3A6}"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9D688C84-6026-344A-97CE-0769B79DAE7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A3A08D-AC2E-2049-9675-9C3A84C1F706}"/>
              </a:ext>
            </a:extLst>
          </p:cNvPr>
          <p:cNvSpPr>
            <a:spLocks noGrp="1"/>
          </p:cNvSpPr>
          <p:nvPr>
            <p:ph type="sldNum" sz="quarter" idx="12"/>
          </p:nvPr>
        </p:nvSpPr>
        <p:spPr/>
        <p:txBody>
          <a:bodyPr/>
          <a:lstStyle/>
          <a:p>
            <a:fld id="{159A72CB-5C6C-014F-96B6-03E12D7C3633}" type="slidenum">
              <a:rPr lang="fr-FR" smtClean="0"/>
              <a:t>‹#›</a:t>
            </a:fld>
            <a:endParaRPr lang="fr-FR"/>
          </a:p>
        </p:txBody>
      </p:sp>
    </p:spTree>
    <p:extLst>
      <p:ext uri="{BB962C8B-B14F-4D97-AF65-F5344CB8AC3E}">
        <p14:creationId xmlns:p14="http://schemas.microsoft.com/office/powerpoint/2010/main" val="227613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E89029-7A0B-6A4F-8E4D-4F769D82F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30A72F-860E-834E-AC92-0A9727F34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37DEDD-78EC-BE41-AE76-5DD1E8028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65A21-A75B-B74B-9081-98BA7272B3A6}"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DA75E9E4-AA33-BD48-B263-2EB15BF16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73C0F39-5561-D245-92E1-555301CE1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A72CB-5C6C-014F-96B6-03E12D7C3633}" type="slidenum">
              <a:rPr lang="fr-FR" smtClean="0"/>
              <a:t>‹#›</a:t>
            </a:fld>
            <a:endParaRPr lang="fr-FR"/>
          </a:p>
        </p:txBody>
      </p:sp>
    </p:spTree>
    <p:extLst>
      <p:ext uri="{BB962C8B-B14F-4D97-AF65-F5344CB8AC3E}">
        <p14:creationId xmlns:p14="http://schemas.microsoft.com/office/powerpoint/2010/main" val="1065765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r>
              <a:rPr lang="fr-FR" sz="2400" dirty="0">
                <a:solidFill>
                  <a:schemeClr val="accent1">
                    <a:lumMod val="75000"/>
                  </a:schemeClr>
                </a:solidFill>
              </a:rPr>
              <a:t> </a:t>
            </a:r>
          </a:p>
        </p:txBody>
      </p:sp>
      <p:pic>
        <p:nvPicPr>
          <p:cNvPr id="14" name="Image 13">
            <a:extLst>
              <a:ext uri="{FF2B5EF4-FFF2-40B4-BE49-F238E27FC236}">
                <a16:creationId xmlns:a16="http://schemas.microsoft.com/office/drawing/2014/main" id="{736EC17F-BC10-244B-AF80-2EE234EB5881}"/>
              </a:ext>
            </a:extLst>
          </p:cNvPr>
          <p:cNvPicPr>
            <a:picLocks noChangeAspect="1"/>
          </p:cNvPicPr>
          <p:nvPr/>
        </p:nvPicPr>
        <p:blipFill rotWithShape="1">
          <a:blip r:embed="rId4"/>
          <a:srcRect l="26862" r="4756" b="26228"/>
          <a:stretch/>
        </p:blipFill>
        <p:spPr bwMode="auto">
          <a:xfrm>
            <a:off x="215770" y="2442246"/>
            <a:ext cx="2144122" cy="3273569"/>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EEBCDC3B-CE4F-EF4A-AA5F-FC7095B4E6E4}"/>
              </a:ext>
            </a:extLst>
          </p:cNvPr>
          <p:cNvPicPr>
            <a:picLocks noChangeAspect="1"/>
          </p:cNvPicPr>
          <p:nvPr/>
        </p:nvPicPr>
        <p:blipFill rotWithShape="1">
          <a:blip r:embed="rId5"/>
          <a:srcRect l="18315" r="13915" b="29668"/>
          <a:stretch/>
        </p:blipFill>
        <p:spPr bwMode="auto">
          <a:xfrm>
            <a:off x="2526124" y="2442246"/>
            <a:ext cx="2228954" cy="3273569"/>
          </a:xfrm>
          <a:prstGeom prst="rect">
            <a:avLst/>
          </a:prstGeom>
          <a:ln>
            <a:noFill/>
          </a:ln>
          <a:extLst>
            <a:ext uri="{53640926-AAD7-44D8-BBD7-CCE9431645EC}">
              <a14:shadowObscured xmlns:a14="http://schemas.microsoft.com/office/drawing/2010/main"/>
            </a:ext>
          </a:extLst>
        </p:spPr>
      </p:pic>
      <p:pic>
        <p:nvPicPr>
          <p:cNvPr id="16" name="Image 15">
            <a:extLst>
              <a:ext uri="{FF2B5EF4-FFF2-40B4-BE49-F238E27FC236}">
                <a16:creationId xmlns:a16="http://schemas.microsoft.com/office/drawing/2014/main" id="{8E89781D-5422-0F4A-A1EE-ABB79865724E}"/>
              </a:ext>
            </a:extLst>
          </p:cNvPr>
          <p:cNvPicPr>
            <a:picLocks noChangeAspect="1"/>
          </p:cNvPicPr>
          <p:nvPr/>
        </p:nvPicPr>
        <p:blipFill rotWithShape="1">
          <a:blip r:embed="rId6"/>
          <a:srcRect l="28696" r="11478" b="35703"/>
          <a:stretch/>
        </p:blipFill>
        <p:spPr bwMode="auto">
          <a:xfrm>
            <a:off x="4875591" y="2364098"/>
            <a:ext cx="2228954" cy="3389954"/>
          </a:xfrm>
          <a:prstGeom prst="rect">
            <a:avLst/>
          </a:prstGeom>
          <a:ln>
            <a:noFill/>
          </a:ln>
          <a:extLst>
            <a:ext uri="{53640926-AAD7-44D8-BBD7-CCE9431645EC}">
              <a14:shadowObscured xmlns:a14="http://schemas.microsoft.com/office/drawing/2010/main"/>
            </a:ext>
          </a:extLst>
        </p:spPr>
      </p:pic>
      <p:pic>
        <p:nvPicPr>
          <p:cNvPr id="17" name="Image 16" descr="Une image contenant texte&#10;&#10;Description générée automatiquement">
            <a:extLst>
              <a:ext uri="{FF2B5EF4-FFF2-40B4-BE49-F238E27FC236}">
                <a16:creationId xmlns:a16="http://schemas.microsoft.com/office/drawing/2014/main" id="{127A7C3F-4206-6A4B-BD29-82E4DC242E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9818" y="2355843"/>
            <a:ext cx="2438518" cy="3389954"/>
          </a:xfrm>
          <a:prstGeom prst="rect">
            <a:avLst/>
          </a:prstGeom>
        </p:spPr>
      </p:pic>
      <p:pic>
        <p:nvPicPr>
          <p:cNvPr id="18" name="Image 17">
            <a:extLst>
              <a:ext uri="{FF2B5EF4-FFF2-40B4-BE49-F238E27FC236}">
                <a16:creationId xmlns:a16="http://schemas.microsoft.com/office/drawing/2014/main" id="{76B08B9D-FCD2-7442-8D43-1338DEF97998}"/>
              </a:ext>
            </a:extLst>
          </p:cNvPr>
          <p:cNvPicPr>
            <a:picLocks noChangeAspect="1"/>
          </p:cNvPicPr>
          <p:nvPr/>
        </p:nvPicPr>
        <p:blipFill rotWithShape="1">
          <a:blip r:embed="rId8">
            <a:extLst>
              <a:ext uri="{28A0092B-C50C-407E-A947-70E740481C1C}">
                <a14:useLocalDpi xmlns:a14="http://schemas.microsoft.com/office/drawing/2010/main" val="0"/>
              </a:ext>
            </a:extLst>
          </a:blip>
          <a:srcRect l="24103" r="10936" b="29580"/>
          <a:stretch/>
        </p:blipFill>
        <p:spPr bwMode="auto">
          <a:xfrm>
            <a:off x="9755016" y="2401269"/>
            <a:ext cx="2180150" cy="3344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20305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ppt_x</p:attrName>
                                        </p:attrNameLst>
                                      </p:cBhvr>
                                      <p:tavLst>
                                        <p:tav tm="0">
                                          <p:val>
                                            <p:strVal val="#ppt_x-#ppt_w*1.125000"/>
                                          </p:val>
                                        </p:tav>
                                        <p:tav tm="100000">
                                          <p:val>
                                            <p:strVal val="#ppt_x"/>
                                          </p:val>
                                        </p:tav>
                                      </p:tavLst>
                                    </p:anim>
                                    <p:animEffect transition="in" filter="wipe(right)">
                                      <p:cBhvr>
                                        <p:cTn id="13" dur="500"/>
                                        <p:tgtEl>
                                          <p:spTgt spid="15"/>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ppt_x</p:attrName>
                                        </p:attrNameLst>
                                      </p:cBhvr>
                                      <p:tavLst>
                                        <p:tav tm="0">
                                          <p:val>
                                            <p:strVal val="#ppt_x-#ppt_w*1.125000"/>
                                          </p:val>
                                        </p:tav>
                                        <p:tav tm="100000">
                                          <p:val>
                                            <p:strVal val="#ppt_x"/>
                                          </p:val>
                                        </p:tav>
                                      </p:tavLst>
                                    </p:anim>
                                    <p:animEffect transition="in" filter="wipe(right)">
                                      <p:cBhvr>
                                        <p:cTn id="18" dur="500"/>
                                        <p:tgtEl>
                                          <p:spTgt spid="16"/>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p:tgtEl>
                                          <p:spTgt spid="17"/>
                                        </p:tgtEl>
                                        <p:attrNameLst>
                                          <p:attrName>ppt_x</p:attrName>
                                        </p:attrNameLst>
                                      </p:cBhvr>
                                      <p:tavLst>
                                        <p:tav tm="0">
                                          <p:val>
                                            <p:strVal val="#ppt_x-#ppt_w*1.125000"/>
                                          </p:val>
                                        </p:tav>
                                        <p:tav tm="100000">
                                          <p:val>
                                            <p:strVal val="#ppt_x"/>
                                          </p:val>
                                        </p:tav>
                                      </p:tavLst>
                                    </p:anim>
                                    <p:animEffect transition="in" filter="wipe(right)">
                                      <p:cBhvr>
                                        <p:cTn id="23" dur="500"/>
                                        <p:tgtEl>
                                          <p:spTgt spid="17"/>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ppt_x</p:attrName>
                                        </p:attrNameLst>
                                      </p:cBhvr>
                                      <p:tavLst>
                                        <p:tav tm="0">
                                          <p:val>
                                            <p:strVal val="#ppt_x-#ppt_w*1.125000"/>
                                          </p:val>
                                        </p:tav>
                                        <p:tav tm="100000">
                                          <p:val>
                                            <p:strVal val="#ppt_x"/>
                                          </p:val>
                                        </p:tav>
                                      </p:tavLst>
                                    </p:anim>
                                    <p:animEffect transition="in" filter="wipe(righ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8" name="Image 17">
            <a:extLst>
              <a:ext uri="{FF2B5EF4-FFF2-40B4-BE49-F238E27FC236}">
                <a16:creationId xmlns:a16="http://schemas.microsoft.com/office/drawing/2014/main" id="{76B08B9D-FCD2-7442-8D43-1338DEF97998}"/>
              </a:ext>
            </a:extLst>
          </p:cNvPr>
          <p:cNvPicPr>
            <a:picLocks noChangeAspect="1"/>
          </p:cNvPicPr>
          <p:nvPr/>
        </p:nvPicPr>
        <p:blipFill rotWithShape="1">
          <a:blip r:embed="rId4">
            <a:extLst>
              <a:ext uri="{28A0092B-C50C-407E-A947-70E740481C1C}">
                <a14:useLocalDpi xmlns:a14="http://schemas.microsoft.com/office/drawing/2010/main" val="0"/>
              </a:ext>
            </a:extLst>
          </a:blip>
          <a:srcRect l="24103" r="10936" b="29580"/>
          <a:stretch/>
        </p:blipFill>
        <p:spPr bwMode="auto">
          <a:xfrm>
            <a:off x="374246" y="1574023"/>
            <a:ext cx="3233249" cy="4960068"/>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4008328" y="1727636"/>
            <a:ext cx="7722319" cy="4801314"/>
          </a:xfrm>
          <a:prstGeom prst="rect">
            <a:avLst/>
          </a:prstGeom>
          <a:noFill/>
        </p:spPr>
        <p:txBody>
          <a:bodyPr wrap="square" rtlCol="0">
            <a:spAutoFit/>
          </a:bodyPr>
          <a:lstStyle/>
          <a:p>
            <a:pPr algn="just"/>
            <a:r>
              <a:rPr lang="fr-FR" dirty="0"/>
              <a:t>	J’ai beaucoup aimé le livre </a:t>
            </a:r>
            <a:r>
              <a:rPr lang="fr-FR" i="1" dirty="0"/>
              <a:t>Une fille en or,</a:t>
            </a:r>
            <a:r>
              <a:rPr lang="fr-FR" dirty="0"/>
              <a:t> tout d’abord car c’est une biographie qui raconte la vie de Betty Robinson, une des premières femmes à courir sur les pistes des Jeux Olympiques, j’ai trouvé intéressant de suivre ses péripéties, et de voir ses réactions face à des situations inattendues voire dramatiques. D’habitude je n’aime pas spécialement la lecture, mais j’ai pris beaucoup de plaisir à lire ce livre qui nous montre l’envers du décor de la vie d’une sportive de haut niveau et le parcours qu'elle a vécu. De plus, j’ai été impressionnée par le courage de Betty Robinson face à la discrimination de l’époque et le fait qu’en 1928 l’athlétisme était encore considéré comme un sport masculin. Elle a réussi l'exploit de se faire une place dans le monde du sprint, qui était jusque-là réservé aux hommes. Mais de tout le livre ce que j’ai préféré est sûrement le moment où Betty s’est relevée de son accident en avion, qui aurait pu être mortel, et bien qu'elle ait eu beaucoup de difficultés à s’en remettre, elle a réussi à aller de l’avant. Mais arrivera-t-elle à se qualifier une nouvelle fois pour les Jeux Olympiques malgré son nouveau handicap ?</a:t>
            </a:r>
          </a:p>
          <a:p>
            <a:endParaRPr lang="fr-FR" dirty="0"/>
          </a:p>
          <a:p>
            <a:pPr algn="r"/>
            <a:r>
              <a:rPr lang="fr-FR" dirty="0"/>
              <a:t>Zoé VILLATTE 4E</a:t>
            </a:r>
          </a:p>
        </p:txBody>
      </p:sp>
    </p:spTree>
    <p:extLst>
      <p:ext uri="{BB962C8B-B14F-4D97-AF65-F5344CB8AC3E}">
        <p14:creationId xmlns:p14="http://schemas.microsoft.com/office/powerpoint/2010/main" val="2984917393"/>
      </p:ext>
    </p:extLst>
  </p:cSld>
  <p:clrMapOvr>
    <a:masterClrMapping/>
  </p:clrMapOvr>
  <p:transition spd="slow" advTm="90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8" name="Image 17">
            <a:extLst>
              <a:ext uri="{FF2B5EF4-FFF2-40B4-BE49-F238E27FC236}">
                <a16:creationId xmlns:a16="http://schemas.microsoft.com/office/drawing/2014/main" id="{76B08B9D-FCD2-7442-8D43-1338DEF97998}"/>
              </a:ext>
            </a:extLst>
          </p:cNvPr>
          <p:cNvPicPr>
            <a:picLocks noChangeAspect="1"/>
          </p:cNvPicPr>
          <p:nvPr/>
        </p:nvPicPr>
        <p:blipFill rotWithShape="1">
          <a:blip r:embed="rId4">
            <a:extLst>
              <a:ext uri="{28A0092B-C50C-407E-A947-70E740481C1C}">
                <a14:useLocalDpi xmlns:a14="http://schemas.microsoft.com/office/drawing/2010/main" val="0"/>
              </a:ext>
            </a:extLst>
          </a:blip>
          <a:srcRect l="24103" r="10936" b="29580"/>
          <a:stretch/>
        </p:blipFill>
        <p:spPr bwMode="auto">
          <a:xfrm>
            <a:off x="374246" y="1574023"/>
            <a:ext cx="3233249" cy="4960068"/>
          </a:xfrm>
          <a:prstGeom prst="rect">
            <a:avLst/>
          </a:prstGeom>
          <a:ln>
            <a:noFill/>
          </a:ln>
          <a:extLst>
            <a:ext uri="{53640926-AAD7-44D8-BBD7-CCE9431645EC}">
              <a14:shadowObscured xmlns:a14="http://schemas.microsoft.com/office/drawing/2010/main"/>
            </a:ext>
          </a:ex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7418" y="1191773"/>
            <a:ext cx="2914821" cy="2186116"/>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1316" y="2281624"/>
            <a:ext cx="4726488" cy="3544866"/>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4648" y="3509368"/>
            <a:ext cx="2347070" cy="3129427"/>
          </a:xfrm>
          <a:prstGeom prst="rect">
            <a:avLst/>
          </a:prstGeom>
        </p:spPr>
      </p:pic>
    </p:spTree>
    <p:extLst>
      <p:ext uri="{BB962C8B-B14F-4D97-AF65-F5344CB8AC3E}">
        <p14:creationId xmlns:p14="http://schemas.microsoft.com/office/powerpoint/2010/main" val="117444173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8" name="Image 17">
            <a:extLst>
              <a:ext uri="{FF2B5EF4-FFF2-40B4-BE49-F238E27FC236}">
                <a16:creationId xmlns:a16="http://schemas.microsoft.com/office/drawing/2014/main" id="{76B08B9D-FCD2-7442-8D43-1338DEF97998}"/>
              </a:ext>
            </a:extLst>
          </p:cNvPr>
          <p:cNvPicPr>
            <a:picLocks noChangeAspect="1"/>
          </p:cNvPicPr>
          <p:nvPr/>
        </p:nvPicPr>
        <p:blipFill rotWithShape="1">
          <a:blip r:embed="rId4">
            <a:extLst>
              <a:ext uri="{28A0092B-C50C-407E-A947-70E740481C1C}">
                <a14:useLocalDpi xmlns:a14="http://schemas.microsoft.com/office/drawing/2010/main" val="0"/>
              </a:ext>
            </a:extLst>
          </a:blip>
          <a:srcRect l="24103" r="10936" b="29580"/>
          <a:stretch/>
        </p:blipFill>
        <p:spPr bwMode="auto">
          <a:xfrm>
            <a:off x="374246" y="1574023"/>
            <a:ext cx="3233249" cy="4960068"/>
          </a:xfrm>
          <a:prstGeom prst="rect">
            <a:avLst/>
          </a:prstGeom>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6B189FAB-84DE-8241-BAC4-089984D8C1EE}"/>
              </a:ext>
            </a:extLst>
          </p:cNvPr>
          <p:cNvPicPr>
            <a:picLocks noChangeAspect="1"/>
          </p:cNvPicPr>
          <p:nvPr/>
        </p:nvPicPr>
        <p:blipFill>
          <a:blip r:embed="rId5"/>
          <a:stretch>
            <a:fillRect/>
          </a:stretch>
        </p:blipFill>
        <p:spPr>
          <a:xfrm>
            <a:off x="4297680" y="1633742"/>
            <a:ext cx="7100931" cy="4501346"/>
          </a:xfrm>
          <a:prstGeom prst="rect">
            <a:avLst/>
          </a:prstGeom>
        </p:spPr>
      </p:pic>
    </p:spTree>
    <p:extLst>
      <p:ext uri="{BB962C8B-B14F-4D97-AF65-F5344CB8AC3E}">
        <p14:creationId xmlns:p14="http://schemas.microsoft.com/office/powerpoint/2010/main" val="439578800"/>
      </p:ext>
    </p:extLst>
  </p:cSld>
  <p:clrMapOvr>
    <a:masterClrMapping/>
  </p:clrMapOvr>
  <mc:AlternateContent xmlns:mc="http://schemas.openxmlformats.org/markup-compatibility/2006" xmlns:p14="http://schemas.microsoft.com/office/powerpoint/2010/main">
    <mc:Choice Requires="p14">
      <p:transition spd="slow" p14:dur="2000" advTm="90000"/>
    </mc:Choice>
    <mc:Fallback xmlns="">
      <p:transition spd="slow"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8" name="Image 17">
            <a:extLst>
              <a:ext uri="{FF2B5EF4-FFF2-40B4-BE49-F238E27FC236}">
                <a16:creationId xmlns:a16="http://schemas.microsoft.com/office/drawing/2014/main" id="{76B08B9D-FCD2-7442-8D43-1338DEF97998}"/>
              </a:ext>
            </a:extLst>
          </p:cNvPr>
          <p:cNvPicPr>
            <a:picLocks noChangeAspect="1"/>
          </p:cNvPicPr>
          <p:nvPr/>
        </p:nvPicPr>
        <p:blipFill rotWithShape="1">
          <a:blip r:embed="rId4">
            <a:extLst>
              <a:ext uri="{28A0092B-C50C-407E-A947-70E740481C1C}">
                <a14:useLocalDpi xmlns:a14="http://schemas.microsoft.com/office/drawing/2010/main" val="0"/>
              </a:ext>
            </a:extLst>
          </a:blip>
          <a:srcRect l="24103" r="10936" b="29580"/>
          <a:stretch/>
        </p:blipFill>
        <p:spPr bwMode="auto">
          <a:xfrm>
            <a:off x="374246" y="1574023"/>
            <a:ext cx="3233249" cy="4960068"/>
          </a:xfrm>
          <a:prstGeom prst="rect">
            <a:avLst/>
          </a:prstGeom>
          <a:ln>
            <a:noFill/>
          </a:ln>
          <a:extLst>
            <a:ext uri="{53640926-AAD7-44D8-BBD7-CCE9431645EC}">
              <a14:shadowObscured xmlns:a14="http://schemas.microsoft.com/office/drawing/2010/main"/>
            </a:ext>
          </a:extLst>
        </p:spPr>
      </p:pic>
      <p:pic>
        <p:nvPicPr>
          <p:cNvPr id="7" name="Image 6" descr="Une image contenant texte, journal, capture d’écran, document&#10;&#10;Description générée automatiquement">
            <a:extLst>
              <a:ext uri="{FF2B5EF4-FFF2-40B4-BE49-F238E27FC236}">
                <a16:creationId xmlns:a16="http://schemas.microsoft.com/office/drawing/2014/main" id="{4641041F-A3F3-4541-BB21-D29D155725E1}"/>
              </a:ext>
            </a:extLst>
          </p:cNvPr>
          <p:cNvPicPr>
            <a:picLocks noChangeAspect="1"/>
          </p:cNvPicPr>
          <p:nvPr/>
        </p:nvPicPr>
        <p:blipFill>
          <a:blip r:embed="rId5"/>
          <a:stretch>
            <a:fillRect/>
          </a:stretch>
        </p:blipFill>
        <p:spPr>
          <a:xfrm>
            <a:off x="6096000" y="1423893"/>
            <a:ext cx="3926214" cy="5301694"/>
          </a:xfrm>
          <a:prstGeom prst="rect">
            <a:avLst/>
          </a:prstGeom>
        </p:spPr>
      </p:pic>
    </p:spTree>
    <p:extLst>
      <p:ext uri="{BB962C8B-B14F-4D97-AF65-F5344CB8AC3E}">
        <p14:creationId xmlns:p14="http://schemas.microsoft.com/office/powerpoint/2010/main" val="392699979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8" name="Image 17">
            <a:extLst>
              <a:ext uri="{FF2B5EF4-FFF2-40B4-BE49-F238E27FC236}">
                <a16:creationId xmlns:a16="http://schemas.microsoft.com/office/drawing/2014/main" id="{76B08B9D-FCD2-7442-8D43-1338DEF97998}"/>
              </a:ext>
            </a:extLst>
          </p:cNvPr>
          <p:cNvPicPr>
            <a:picLocks noChangeAspect="1"/>
          </p:cNvPicPr>
          <p:nvPr/>
        </p:nvPicPr>
        <p:blipFill rotWithShape="1">
          <a:blip r:embed="rId4">
            <a:extLst>
              <a:ext uri="{28A0092B-C50C-407E-A947-70E740481C1C}">
                <a14:useLocalDpi xmlns:a14="http://schemas.microsoft.com/office/drawing/2010/main" val="0"/>
              </a:ext>
            </a:extLst>
          </a:blip>
          <a:srcRect l="24103" r="10936" b="29580"/>
          <a:stretch/>
        </p:blipFill>
        <p:spPr bwMode="auto">
          <a:xfrm>
            <a:off x="374246" y="1574023"/>
            <a:ext cx="3233249" cy="4960068"/>
          </a:xfrm>
          <a:prstGeom prst="rect">
            <a:avLst/>
          </a:prstGeom>
          <a:ln>
            <a:noFill/>
          </a:ln>
          <a:extLst>
            <a:ext uri="{53640926-AAD7-44D8-BBD7-CCE9431645EC}">
              <a14:shadowObscured xmlns:a14="http://schemas.microsoft.com/office/drawing/2010/main"/>
            </a:ext>
          </a:ex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7337" y="1490367"/>
            <a:ext cx="3845534" cy="5127379"/>
          </a:xfrm>
          <a:prstGeom prst="rect">
            <a:avLst/>
          </a:prstGeom>
        </p:spPr>
      </p:pic>
    </p:spTree>
    <p:extLst>
      <p:ext uri="{BB962C8B-B14F-4D97-AF65-F5344CB8AC3E}">
        <p14:creationId xmlns:p14="http://schemas.microsoft.com/office/powerpoint/2010/main" val="408987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sp>
        <p:nvSpPr>
          <p:cNvPr id="7" name="Rectangle 6"/>
          <p:cNvSpPr/>
          <p:nvPr/>
        </p:nvSpPr>
        <p:spPr>
          <a:xfrm>
            <a:off x="0" y="1753644"/>
            <a:ext cx="12192000" cy="5016758"/>
          </a:xfrm>
          <a:prstGeom prst="rect">
            <a:avLst/>
          </a:prstGeom>
        </p:spPr>
        <p:txBody>
          <a:bodyPr wrap="square">
            <a:spAutoFit/>
          </a:bodyPr>
          <a:lstStyle/>
          <a:p>
            <a:pPr algn="ctr"/>
            <a:r>
              <a:rPr lang="fr-FR" sz="6000" dirty="0">
                <a:solidFill>
                  <a:schemeClr val="accent1">
                    <a:lumMod val="75000"/>
                  </a:schemeClr>
                </a:solidFill>
              </a:rPr>
              <a:t>Les résultats</a:t>
            </a:r>
          </a:p>
          <a:p>
            <a:pPr algn="ctr"/>
            <a:endParaRPr lang="fr-FR" sz="2000" dirty="0">
              <a:solidFill>
                <a:schemeClr val="accent1">
                  <a:lumMod val="75000"/>
                </a:schemeClr>
              </a:solidFill>
            </a:endParaRPr>
          </a:p>
          <a:p>
            <a:pPr>
              <a:lnSpc>
                <a:spcPct val="150000"/>
              </a:lnSpc>
            </a:pPr>
            <a:r>
              <a:rPr lang="fr-FR" sz="2000" dirty="0">
                <a:solidFill>
                  <a:schemeClr val="accent1">
                    <a:lumMod val="75000"/>
                  </a:schemeClr>
                </a:solidFill>
              </a:rPr>
              <a:t>		</a:t>
            </a:r>
            <a:r>
              <a:rPr lang="fr-FR" sz="3200" dirty="0" err="1">
                <a:solidFill>
                  <a:schemeClr val="accent1">
                    <a:lumMod val="75000"/>
                  </a:schemeClr>
                </a:solidFill>
              </a:rPr>
              <a:t>Kaimyo</a:t>
            </a:r>
            <a:r>
              <a:rPr lang="fr-FR" sz="3200" dirty="0">
                <a:solidFill>
                  <a:schemeClr val="accent1">
                    <a:lumMod val="75000"/>
                  </a:schemeClr>
                </a:solidFill>
              </a:rPr>
              <a:t> :				67 votes</a:t>
            </a:r>
          </a:p>
          <a:p>
            <a:pPr>
              <a:lnSpc>
                <a:spcPct val="150000"/>
              </a:lnSpc>
            </a:pPr>
            <a:r>
              <a:rPr lang="fr-FR" sz="3200" dirty="0">
                <a:solidFill>
                  <a:schemeClr val="accent1">
                    <a:lumMod val="75000"/>
                  </a:schemeClr>
                </a:solidFill>
              </a:rPr>
              <a:t>		Le Chemin à l’envers :		24 votes</a:t>
            </a:r>
          </a:p>
          <a:p>
            <a:pPr>
              <a:lnSpc>
                <a:spcPct val="150000"/>
              </a:lnSpc>
            </a:pPr>
            <a:r>
              <a:rPr lang="fr-FR" sz="3200" dirty="0">
                <a:solidFill>
                  <a:schemeClr val="accent1">
                    <a:lumMod val="75000"/>
                  </a:schemeClr>
                </a:solidFill>
              </a:rPr>
              <a:t>		Séraphine :			17 votes</a:t>
            </a:r>
          </a:p>
          <a:p>
            <a:pPr>
              <a:lnSpc>
                <a:spcPct val="150000"/>
              </a:lnSpc>
            </a:pPr>
            <a:r>
              <a:rPr lang="fr-FR" sz="3200" dirty="0">
                <a:solidFill>
                  <a:schemeClr val="accent1">
                    <a:lumMod val="75000"/>
                  </a:schemeClr>
                </a:solidFill>
              </a:rPr>
              <a:t>		Ils ont volé nos ombres :	15 votes</a:t>
            </a:r>
          </a:p>
          <a:p>
            <a:pPr>
              <a:lnSpc>
                <a:spcPct val="150000"/>
              </a:lnSpc>
            </a:pPr>
            <a:r>
              <a:rPr lang="fr-FR" sz="3200" dirty="0">
                <a:solidFill>
                  <a:srgbClr val="FF0000"/>
                </a:solidFill>
              </a:rPr>
              <a:t>		Une fille en or :			119 votes</a:t>
            </a:r>
          </a:p>
        </p:txBody>
      </p:sp>
    </p:spTree>
    <p:extLst>
      <p:ext uri="{BB962C8B-B14F-4D97-AF65-F5344CB8AC3E}">
        <p14:creationId xmlns:p14="http://schemas.microsoft.com/office/powerpoint/2010/main" val="185301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4" name="Image 13">
            <a:extLst>
              <a:ext uri="{FF2B5EF4-FFF2-40B4-BE49-F238E27FC236}">
                <a16:creationId xmlns:a16="http://schemas.microsoft.com/office/drawing/2014/main" id="{736EC17F-BC10-244B-AF80-2EE234EB5881}"/>
              </a:ext>
            </a:extLst>
          </p:cNvPr>
          <p:cNvPicPr>
            <a:picLocks noChangeAspect="1"/>
          </p:cNvPicPr>
          <p:nvPr/>
        </p:nvPicPr>
        <p:blipFill rotWithShape="1">
          <a:blip r:embed="rId4"/>
          <a:srcRect l="26862" r="4756" b="26228"/>
          <a:stretch/>
        </p:blipFill>
        <p:spPr bwMode="auto">
          <a:xfrm>
            <a:off x="374247" y="1915526"/>
            <a:ext cx="2915737" cy="4451643"/>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3607496" y="1915526"/>
            <a:ext cx="8311042" cy="4524315"/>
          </a:xfrm>
          <a:prstGeom prst="rect">
            <a:avLst/>
          </a:prstGeom>
          <a:noFill/>
        </p:spPr>
        <p:txBody>
          <a:bodyPr wrap="square" rtlCol="0">
            <a:spAutoFit/>
          </a:bodyPr>
          <a:lstStyle/>
          <a:p>
            <a:pPr algn="just"/>
            <a:r>
              <a:rPr lang="fr-FR" dirty="0"/>
              <a:t>Personnellement j’ai adoré ce livre, l'histoire est originale, et l’association de </a:t>
            </a:r>
            <a:r>
              <a:rPr lang="fr-FR" dirty="0" err="1"/>
              <a:t>Rieko</a:t>
            </a:r>
            <a:r>
              <a:rPr lang="fr-FR" dirty="0"/>
              <a:t> et de </a:t>
            </a:r>
            <a:r>
              <a:rPr lang="fr-FR" dirty="0" err="1"/>
              <a:t>Nouria</a:t>
            </a:r>
            <a:r>
              <a:rPr lang="fr-FR" dirty="0"/>
              <a:t> fonctionne très bien, </a:t>
            </a:r>
            <a:r>
              <a:rPr lang="fr-FR" dirty="0" err="1"/>
              <a:t>Nouria</a:t>
            </a:r>
            <a:r>
              <a:rPr lang="fr-FR" dirty="0"/>
              <a:t> apporte de la fraicheur et de la joie au roman, je le trouve plus agréable à lire grâce à ce personnage. J’aime aussi le fait que la première moitié du roman soit écrite à la 3ème personne, même si ce n’est pas ma partie préférée, car la façon dont ce passage est écrit est trop simple, elle est vite ennuyante, mais dans l’autre moitié c’est </a:t>
            </a:r>
            <a:r>
              <a:rPr lang="fr-FR" dirty="0" err="1"/>
              <a:t>Nouria</a:t>
            </a:r>
            <a:r>
              <a:rPr lang="fr-FR" dirty="0"/>
              <a:t> qui le raconte, grâce à sa personnalité, elle raconte le récit d’une manière plus intéressante et plus vivante, ce qui le rend plus plaisant à lire. Grâce à cela nous pouvons aussi cerner le caractère des personnages.  Le mélange entre la culture nippone et la culture française est aussi très intéressant, car le Japon est un pays que j’affectionne particulièrement, ce livre nous fait voyager entre nos deux cultures pourtant si différentes. </a:t>
            </a:r>
          </a:p>
          <a:p>
            <a:pPr algn="just"/>
            <a:r>
              <a:rPr lang="fr-FR" dirty="0"/>
              <a:t>J'ai aussi trouvé bien que </a:t>
            </a:r>
            <a:r>
              <a:rPr lang="fr-FR" dirty="0" err="1"/>
              <a:t>Rieko</a:t>
            </a:r>
            <a:r>
              <a:rPr lang="fr-FR" dirty="0"/>
              <a:t> soit japonais, car le livre parle d’esprit, et le Japon a une relation spéciale avec eux. </a:t>
            </a:r>
          </a:p>
          <a:p>
            <a:pPr algn="just"/>
            <a:r>
              <a:rPr lang="fr-FR" dirty="0"/>
              <a:t>J’ai adoré ce livre et je le recommande vivement ! Hâte d’aller acheter le deuxième tome !</a:t>
            </a:r>
          </a:p>
          <a:p>
            <a:pPr algn="r"/>
            <a:r>
              <a:rPr lang="fr-FR" dirty="0" err="1"/>
              <a:t>Mya</a:t>
            </a:r>
            <a:r>
              <a:rPr lang="fr-FR" dirty="0"/>
              <a:t> DESPRES 4.F</a:t>
            </a:r>
          </a:p>
        </p:txBody>
      </p:sp>
    </p:spTree>
    <p:extLst>
      <p:ext uri="{BB962C8B-B14F-4D97-AF65-F5344CB8AC3E}">
        <p14:creationId xmlns:p14="http://schemas.microsoft.com/office/powerpoint/2010/main" val="1973221483"/>
      </p:ext>
    </p:extLst>
  </p:cSld>
  <p:clrMapOvr>
    <a:masterClrMapping/>
  </p:clrMapOvr>
  <p:transition spd="slow" advTm="90000">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4" name="Image 13">
            <a:extLst>
              <a:ext uri="{FF2B5EF4-FFF2-40B4-BE49-F238E27FC236}">
                <a16:creationId xmlns:a16="http://schemas.microsoft.com/office/drawing/2014/main" id="{736EC17F-BC10-244B-AF80-2EE234EB5881}"/>
              </a:ext>
            </a:extLst>
          </p:cNvPr>
          <p:cNvPicPr>
            <a:picLocks noChangeAspect="1"/>
          </p:cNvPicPr>
          <p:nvPr/>
        </p:nvPicPr>
        <p:blipFill rotWithShape="1">
          <a:blip r:embed="rId4"/>
          <a:srcRect l="26862" r="4756" b="26228"/>
          <a:stretch/>
        </p:blipFill>
        <p:spPr bwMode="auto">
          <a:xfrm>
            <a:off x="374247" y="1915526"/>
            <a:ext cx="2915737" cy="4451643"/>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3607496" y="1727636"/>
            <a:ext cx="8311042" cy="5355312"/>
          </a:xfrm>
          <a:prstGeom prst="rect">
            <a:avLst/>
          </a:prstGeom>
          <a:noFill/>
        </p:spPr>
        <p:txBody>
          <a:bodyPr wrap="square" rtlCol="0">
            <a:spAutoFit/>
          </a:bodyPr>
          <a:lstStyle/>
          <a:p>
            <a:pPr algn="just"/>
            <a:r>
              <a:rPr lang="fr-FR" dirty="0"/>
              <a:t>« J’ai choisi ce livre parce que la façon d’écrire était superbe, une façon simple mais détaillée à la fois. L’auteur emploie des mots qui nous accrochent, et nous plongent dans une atmosphère envoutante. Par exemple, dès les premières lignes, il nous transporte dans un univers poétique et fantastique. Poétique, par la beauté de ses mots, et fantastique, du fait que des événements surnaturels arrivent, comme </a:t>
            </a:r>
            <a:r>
              <a:rPr lang="fr-FR" dirty="0" err="1"/>
              <a:t>Nourria</a:t>
            </a:r>
            <a:r>
              <a:rPr lang="fr-FR" dirty="0"/>
              <a:t> qui peut entendre les morts. Ce qui m’a aussi plu dans ce livre, c’est qu’il y a un peu d’humour. Celui-ci est illustré dans des clichés de la vie quotidienne dans un immeuble. Par exemple Rosa, la concierge qui est décrite de façon caricaturale comme étant grossière et peu aimable avec certains de ses locataires. </a:t>
            </a:r>
          </a:p>
          <a:p>
            <a:pPr algn="just"/>
            <a:r>
              <a:rPr lang="fr-FR" dirty="0"/>
              <a:t>De plus, ce livre m’a ému, du fait que </a:t>
            </a:r>
            <a:r>
              <a:rPr lang="fr-FR" dirty="0" err="1"/>
              <a:t>Rieko</a:t>
            </a:r>
            <a:r>
              <a:rPr lang="fr-FR" dirty="0"/>
              <a:t> ait perdu ses parents à un jeune âge, qu’il n’en sache pas plus sur son enfance au début du récit, et qu’il ne cherche pas à comprendre son passé avant l’arrivée de la jeune fille dans sa vie. (…)</a:t>
            </a:r>
          </a:p>
          <a:p>
            <a:pPr algn="just"/>
            <a:r>
              <a:rPr lang="fr-FR" dirty="0"/>
              <a:t>L’histoire est bien menée, c’est écrit de façon à ce qu’on n’ait pas envie de s’arrêter de lire. L’auteur a laissé une touche de suspense à chaque fin de chapitre, et également à la fin de l’histoire, où l’on attend une suite. On est tenus en haleine.</a:t>
            </a:r>
          </a:p>
          <a:p>
            <a:pPr algn="just"/>
            <a:r>
              <a:rPr lang="fr-FR" dirty="0"/>
              <a:t>Ce livre se lit facilement, et je le conseille aux personnes aimant les enquêtes et le suspense. »</a:t>
            </a:r>
          </a:p>
          <a:p>
            <a:pPr algn="r"/>
            <a:r>
              <a:rPr lang="fr-FR" i="1" dirty="0"/>
              <a:t>Critique rédigée par GIRARD Éloïse, 4F</a:t>
            </a:r>
            <a:endParaRPr lang="fr-FR" dirty="0"/>
          </a:p>
          <a:p>
            <a:pPr algn="just"/>
            <a:endParaRPr lang="fr-FR" dirty="0"/>
          </a:p>
        </p:txBody>
      </p:sp>
    </p:spTree>
    <p:extLst>
      <p:ext uri="{BB962C8B-B14F-4D97-AF65-F5344CB8AC3E}">
        <p14:creationId xmlns:p14="http://schemas.microsoft.com/office/powerpoint/2010/main" val="2086472015"/>
      </p:ext>
    </p:extLst>
  </p:cSld>
  <p:clrMapOvr>
    <a:masterClrMapping/>
  </p:clrMapOvr>
  <mc:AlternateContent xmlns:mc="http://schemas.openxmlformats.org/markup-compatibility/2006" xmlns:p14="http://schemas.microsoft.com/office/powerpoint/2010/main">
    <mc:Choice Requires="p14">
      <p:transition spd="slow" p14:dur="2000" advTm="90000"/>
    </mc:Choice>
    <mc:Fallback xmlns="">
      <p:transition spd="slow"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5" name="Image 14">
            <a:extLst>
              <a:ext uri="{FF2B5EF4-FFF2-40B4-BE49-F238E27FC236}">
                <a16:creationId xmlns:a16="http://schemas.microsoft.com/office/drawing/2014/main" id="{EEBCDC3B-CE4F-EF4A-AA5F-FC7095B4E6E4}"/>
              </a:ext>
            </a:extLst>
          </p:cNvPr>
          <p:cNvPicPr>
            <a:picLocks noChangeAspect="1"/>
          </p:cNvPicPr>
          <p:nvPr/>
        </p:nvPicPr>
        <p:blipFill rotWithShape="1">
          <a:blip r:embed="rId4"/>
          <a:srcRect l="18315" r="13915" b="29668"/>
          <a:stretch/>
        </p:blipFill>
        <p:spPr bwMode="auto">
          <a:xfrm>
            <a:off x="374247" y="1741119"/>
            <a:ext cx="3231396" cy="4745812"/>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4196218" y="1727636"/>
            <a:ext cx="7722319" cy="4524315"/>
          </a:xfrm>
          <a:prstGeom prst="rect">
            <a:avLst/>
          </a:prstGeom>
          <a:noFill/>
        </p:spPr>
        <p:txBody>
          <a:bodyPr wrap="square" rtlCol="0">
            <a:spAutoFit/>
          </a:bodyPr>
          <a:lstStyle/>
          <a:p>
            <a:pPr algn="just"/>
            <a:r>
              <a:rPr lang="fr-FR" dirty="0"/>
              <a:t>	J’ai vraiment apprécié ce roman car il est intéressant et il parle d’un sujet qui me passionne : la relation entre les membres d’une même famille. J’ai appris à travers ce livre très poétique que les mensonges et les secrets de famille peuvent faire beaucoup de mal même à une enfant</a:t>
            </a:r>
            <a:r>
              <a:rPr lang="fr-FR" i="1" dirty="0"/>
              <a:t>. Le chemin à l’envers</a:t>
            </a:r>
            <a:r>
              <a:rPr lang="fr-FR" dirty="0"/>
              <a:t> est un roman émouvant, j’aime le fait qu’il finisse bien malgré les fortes émotions que ressent l’héroïne tout au long de l’histoire. En plus ce livre possède des chapitres courts, ce qui m’a motivée pour continuer à le lire. Sans difficulté, j’ai réussi à me mettre à la place de l’héroïne qui est un personnage fascinant et attachant. C’est une histoire marquante et hors du commun car le vocabulaire employé est poétique mais reste toutefois abordable facilement car le langage courant est utilisé. </a:t>
            </a:r>
          </a:p>
          <a:p>
            <a:pPr algn="just"/>
            <a:r>
              <a:rPr lang="fr-FR" dirty="0"/>
              <a:t>	Grâce à un sujet hors du commun, des chapitres émouvants et un vocabulaire réfléchi, Claire </a:t>
            </a:r>
            <a:r>
              <a:rPr lang="fr-FR" dirty="0" err="1"/>
              <a:t>Mazard</a:t>
            </a:r>
            <a:r>
              <a:rPr lang="fr-FR" dirty="0"/>
              <a:t> nous fait voyager et ressentir des émotions bien différentes les unes des autres. Je vous souhaite une bonne lecture !</a:t>
            </a:r>
          </a:p>
          <a:p>
            <a:endParaRPr lang="fr-FR" dirty="0"/>
          </a:p>
          <a:p>
            <a:pPr algn="r"/>
            <a:r>
              <a:rPr lang="fr-FR" dirty="0"/>
              <a:t>Maëlle </a:t>
            </a:r>
            <a:r>
              <a:rPr lang="fr-FR" dirty="0" err="1"/>
              <a:t>Mabilais</a:t>
            </a:r>
            <a:r>
              <a:rPr lang="fr-FR" dirty="0"/>
              <a:t>   4°F</a:t>
            </a:r>
          </a:p>
        </p:txBody>
      </p:sp>
    </p:spTree>
    <p:extLst>
      <p:ext uri="{BB962C8B-B14F-4D97-AF65-F5344CB8AC3E}">
        <p14:creationId xmlns:p14="http://schemas.microsoft.com/office/powerpoint/2010/main" val="1101366638"/>
      </p:ext>
    </p:extLst>
  </p:cSld>
  <p:clrMapOvr>
    <a:masterClrMapping/>
  </p:clrMapOvr>
  <p:transition spd="slow" advTm="90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5" name="Image 14">
            <a:extLst>
              <a:ext uri="{FF2B5EF4-FFF2-40B4-BE49-F238E27FC236}">
                <a16:creationId xmlns:a16="http://schemas.microsoft.com/office/drawing/2014/main" id="{EEBCDC3B-CE4F-EF4A-AA5F-FC7095B4E6E4}"/>
              </a:ext>
            </a:extLst>
          </p:cNvPr>
          <p:cNvPicPr>
            <a:picLocks noChangeAspect="1"/>
          </p:cNvPicPr>
          <p:nvPr/>
        </p:nvPicPr>
        <p:blipFill rotWithShape="1">
          <a:blip r:embed="rId4"/>
          <a:srcRect l="18315" r="13915" b="29668"/>
          <a:stretch/>
        </p:blipFill>
        <p:spPr bwMode="auto">
          <a:xfrm>
            <a:off x="374247" y="1741119"/>
            <a:ext cx="3231396" cy="4745812"/>
          </a:xfrm>
          <a:prstGeom prst="rect">
            <a:avLst/>
          </a:prstGeom>
          <a:ln>
            <a:noFill/>
          </a:ln>
          <a:extLst>
            <a:ext uri="{53640926-AAD7-44D8-BBD7-CCE9431645EC}">
              <a14:shadowObscured xmlns:a14="http://schemas.microsoft.com/office/drawing/2010/main"/>
            </a:ext>
          </a:ex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602" y="1596743"/>
            <a:ext cx="3665215" cy="4886953"/>
          </a:xfrm>
          <a:prstGeom prst="rect">
            <a:avLst/>
          </a:prstGeom>
        </p:spPr>
      </p:pic>
    </p:spTree>
    <p:extLst>
      <p:ext uri="{BB962C8B-B14F-4D97-AF65-F5344CB8AC3E}">
        <p14:creationId xmlns:p14="http://schemas.microsoft.com/office/powerpoint/2010/main" val="4823170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6" name="Image 15">
            <a:extLst>
              <a:ext uri="{FF2B5EF4-FFF2-40B4-BE49-F238E27FC236}">
                <a16:creationId xmlns:a16="http://schemas.microsoft.com/office/drawing/2014/main" id="{8E89781D-5422-0F4A-A1EE-ABB79865724E}"/>
              </a:ext>
            </a:extLst>
          </p:cNvPr>
          <p:cNvPicPr>
            <a:picLocks noChangeAspect="1"/>
          </p:cNvPicPr>
          <p:nvPr/>
        </p:nvPicPr>
        <p:blipFill rotWithShape="1">
          <a:blip r:embed="rId4"/>
          <a:srcRect l="28696" r="11478" b="35703"/>
          <a:stretch/>
        </p:blipFill>
        <p:spPr bwMode="auto">
          <a:xfrm>
            <a:off x="374246" y="1552087"/>
            <a:ext cx="3258301" cy="4955459"/>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4196218" y="1727636"/>
            <a:ext cx="7722319" cy="369332"/>
          </a:xfrm>
          <a:prstGeom prst="rect">
            <a:avLst/>
          </a:prstGeom>
          <a:noFill/>
        </p:spPr>
        <p:txBody>
          <a:bodyPr wrap="square" rtlCol="0">
            <a:spAutoFit/>
          </a:bodyPr>
          <a:lstStyle/>
          <a:p>
            <a:pPr algn="just"/>
            <a:r>
              <a:rPr lang="fr-FR" dirty="0"/>
              <a:t>	</a:t>
            </a:r>
          </a:p>
        </p:txBody>
      </p:sp>
      <p:pic>
        <p:nvPicPr>
          <p:cNvPr id="3" name="Image 2" descr="Une image contenant texte&#10;&#10;Description générée automatiquement">
            <a:extLst>
              <a:ext uri="{FF2B5EF4-FFF2-40B4-BE49-F238E27FC236}">
                <a16:creationId xmlns:a16="http://schemas.microsoft.com/office/drawing/2014/main" id="{68062910-8E02-8A4B-A631-49FF7AEF4450}"/>
              </a:ext>
            </a:extLst>
          </p:cNvPr>
          <p:cNvPicPr>
            <a:picLocks noChangeAspect="1"/>
          </p:cNvPicPr>
          <p:nvPr/>
        </p:nvPicPr>
        <p:blipFill>
          <a:blip r:embed="rId5"/>
          <a:stretch>
            <a:fillRect/>
          </a:stretch>
        </p:blipFill>
        <p:spPr>
          <a:xfrm>
            <a:off x="6096000" y="1552087"/>
            <a:ext cx="3258301" cy="5177920"/>
          </a:xfrm>
          <a:prstGeom prst="rect">
            <a:avLst/>
          </a:prstGeom>
        </p:spPr>
      </p:pic>
    </p:spTree>
    <p:extLst>
      <p:ext uri="{BB962C8B-B14F-4D97-AF65-F5344CB8AC3E}">
        <p14:creationId xmlns:p14="http://schemas.microsoft.com/office/powerpoint/2010/main" val="2810113486"/>
      </p:ext>
    </p:extLst>
  </p:cSld>
  <p:clrMapOvr>
    <a:masterClrMapping/>
  </p:clrMapOvr>
  <p:transition spd="slow" advTm="60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6" name="Image 15">
            <a:extLst>
              <a:ext uri="{FF2B5EF4-FFF2-40B4-BE49-F238E27FC236}">
                <a16:creationId xmlns:a16="http://schemas.microsoft.com/office/drawing/2014/main" id="{8E89781D-5422-0F4A-A1EE-ABB79865724E}"/>
              </a:ext>
            </a:extLst>
          </p:cNvPr>
          <p:cNvPicPr>
            <a:picLocks noChangeAspect="1"/>
          </p:cNvPicPr>
          <p:nvPr/>
        </p:nvPicPr>
        <p:blipFill rotWithShape="1">
          <a:blip r:embed="rId4"/>
          <a:srcRect l="28696" r="11478" b="35703"/>
          <a:stretch/>
        </p:blipFill>
        <p:spPr bwMode="auto">
          <a:xfrm>
            <a:off x="374246" y="1552087"/>
            <a:ext cx="3258301" cy="4955459"/>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4196218" y="1727636"/>
            <a:ext cx="7722319" cy="369332"/>
          </a:xfrm>
          <a:prstGeom prst="rect">
            <a:avLst/>
          </a:prstGeom>
          <a:noFill/>
        </p:spPr>
        <p:txBody>
          <a:bodyPr wrap="square" rtlCol="0">
            <a:spAutoFit/>
          </a:bodyPr>
          <a:lstStyle/>
          <a:p>
            <a:pPr algn="just"/>
            <a:r>
              <a:rPr lang="fr-FR" dirty="0"/>
              <a:t>	</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9744" y="1552086"/>
            <a:ext cx="3716595" cy="4955459"/>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1305" y="1423893"/>
            <a:ext cx="3396399" cy="2547299"/>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1305" y="4099385"/>
            <a:ext cx="3364464" cy="2523348"/>
          </a:xfrm>
          <a:prstGeom prst="rect">
            <a:avLst/>
          </a:prstGeom>
        </p:spPr>
      </p:pic>
    </p:spTree>
    <p:extLst>
      <p:ext uri="{BB962C8B-B14F-4D97-AF65-F5344CB8AC3E}">
        <p14:creationId xmlns:p14="http://schemas.microsoft.com/office/powerpoint/2010/main" val="292501811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7" name="Image 16" descr="Une image contenant texte&#10;&#10;Description générée automatiquement">
            <a:extLst>
              <a:ext uri="{FF2B5EF4-FFF2-40B4-BE49-F238E27FC236}">
                <a16:creationId xmlns:a16="http://schemas.microsoft.com/office/drawing/2014/main" id="{127A7C3F-4206-6A4B-BD29-82E4DC242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46" y="1522830"/>
            <a:ext cx="3662079" cy="5090912"/>
          </a:xfrm>
          <a:prstGeom prst="rect">
            <a:avLst/>
          </a:prstGeom>
        </p:spPr>
      </p:pic>
      <p:sp>
        <p:nvSpPr>
          <p:cNvPr id="7" name="ZoneTexte 6"/>
          <p:cNvSpPr txBox="1"/>
          <p:nvPr/>
        </p:nvSpPr>
        <p:spPr>
          <a:xfrm>
            <a:off x="4196218" y="1727636"/>
            <a:ext cx="7722319" cy="4524315"/>
          </a:xfrm>
          <a:prstGeom prst="rect">
            <a:avLst/>
          </a:prstGeom>
          <a:noFill/>
        </p:spPr>
        <p:txBody>
          <a:bodyPr wrap="square" rtlCol="0">
            <a:spAutoFit/>
          </a:bodyPr>
          <a:lstStyle/>
          <a:p>
            <a:pPr algn="just"/>
            <a:r>
              <a:rPr lang="fr-FR" dirty="0"/>
              <a:t>	J’ai vraiment apprécié ce roman car il est intéressant et il parle d’un sujet qui me passionne : la relation entre les membres d’une même famille. J’ai appris à travers ce livre très poétique que les mensonges et les secrets de famille peuvent faire beaucoup de mal même à une enfant</a:t>
            </a:r>
            <a:r>
              <a:rPr lang="fr-FR" i="1" dirty="0"/>
              <a:t>. Le chemin à l’envers</a:t>
            </a:r>
            <a:r>
              <a:rPr lang="fr-FR" dirty="0"/>
              <a:t> est un roman émouvant, j’aime le fait qu’il finisse bien malgré les fortes émotions que ressent l’héroïne tout au long de l’histoire. En plus ce livre possède des chapitres courts, ce qui m’a motivée pour continuer à le lire. Sans difficulté, j’ai réussi à me mettre à la place de l’héroïne qui est un personnage fascinant et attachant. C’est une histoire marquante et hors du commun car le vocabulaire employé est poétique mais reste toutefois abordable facilement car le langage courant est utilisé. </a:t>
            </a:r>
          </a:p>
          <a:p>
            <a:pPr algn="just"/>
            <a:r>
              <a:rPr lang="fr-FR" dirty="0"/>
              <a:t>	Grâce à un sujet hors du commun, des chapitres émouvants et un vocabulaire réfléchi, Claire </a:t>
            </a:r>
            <a:r>
              <a:rPr lang="fr-FR" dirty="0" err="1"/>
              <a:t>Mazard</a:t>
            </a:r>
            <a:r>
              <a:rPr lang="fr-FR" dirty="0"/>
              <a:t> nous fait voyager et ressentir des émotions bien différentes les unes des autres. Je vous souhaite une bonne lecture !</a:t>
            </a:r>
          </a:p>
          <a:p>
            <a:endParaRPr lang="fr-FR" dirty="0"/>
          </a:p>
          <a:p>
            <a:pPr algn="r"/>
            <a:r>
              <a:rPr lang="fr-FR" dirty="0"/>
              <a:t>Maëlle </a:t>
            </a:r>
            <a:r>
              <a:rPr lang="fr-FR" dirty="0" err="1"/>
              <a:t>Mabilais</a:t>
            </a:r>
            <a:r>
              <a:rPr lang="fr-FR" dirty="0"/>
              <a:t>   4°F</a:t>
            </a:r>
          </a:p>
        </p:txBody>
      </p:sp>
    </p:spTree>
    <p:extLst>
      <p:ext uri="{BB962C8B-B14F-4D97-AF65-F5344CB8AC3E}">
        <p14:creationId xmlns:p14="http://schemas.microsoft.com/office/powerpoint/2010/main" val="724252513"/>
      </p:ext>
    </p:extLst>
  </p:cSld>
  <p:clrMapOvr>
    <a:masterClrMapping/>
  </p:clrMapOvr>
  <p:transition spd="slow" advTm="90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ge1image51164960">
            <a:extLst>
              <a:ext uri="{FF2B5EF4-FFF2-40B4-BE49-F238E27FC236}">
                <a16:creationId xmlns:a16="http://schemas.microsoft.com/office/drawing/2014/main" id="{AEE5DC5F-8708-4546-B232-5AEFEE2D6024}"/>
              </a:ext>
            </a:extLst>
          </p:cNvPr>
          <p:cNvPicPr>
            <a:picLocks noChangeAspect="1"/>
          </p:cNvPicPr>
          <p:nvPr/>
        </p:nvPicPr>
        <p:blipFill rotWithShape="1">
          <a:blip r:embed="rId2">
            <a:extLst>
              <a:ext uri="{28A0092B-C50C-407E-A947-70E740481C1C}">
                <a14:useLocalDpi xmlns:a14="http://schemas.microsoft.com/office/drawing/2010/main" val="0"/>
              </a:ext>
            </a:extLst>
          </a:blip>
          <a:srcRect l="42802"/>
          <a:stretch/>
        </p:blipFill>
        <p:spPr bwMode="auto">
          <a:xfrm>
            <a:off x="374247" y="358491"/>
            <a:ext cx="2077085" cy="926465"/>
          </a:xfrm>
          <a:prstGeom prst="rect">
            <a:avLst/>
          </a:prstGeom>
          <a:noFill/>
          <a:ln>
            <a:noFill/>
          </a:ln>
          <a:extLst>
            <a:ext uri="{53640926-AAD7-44D8-BBD7-CCE9431645EC}">
              <a14:shadowObscured xmlns:a14="http://schemas.microsoft.com/office/drawing/2010/main"/>
            </a:ext>
          </a:extLst>
        </p:spPr>
      </p:pic>
      <p:pic>
        <p:nvPicPr>
          <p:cNvPr id="5" name="Image 4" descr="page1image34472976">
            <a:extLst>
              <a:ext uri="{FF2B5EF4-FFF2-40B4-BE49-F238E27FC236}">
                <a16:creationId xmlns:a16="http://schemas.microsoft.com/office/drawing/2014/main" id="{EA5523CF-1841-8C48-9A0C-DE14C9DE9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7278" y="196206"/>
            <a:ext cx="1191260" cy="1033145"/>
          </a:xfrm>
          <a:prstGeom prst="rect">
            <a:avLst/>
          </a:prstGeom>
          <a:noFill/>
          <a:ln>
            <a:noFill/>
          </a:ln>
        </p:spPr>
      </p:pic>
      <p:sp>
        <p:nvSpPr>
          <p:cNvPr id="6" name="ZoneTexte 5">
            <a:extLst>
              <a:ext uri="{FF2B5EF4-FFF2-40B4-BE49-F238E27FC236}">
                <a16:creationId xmlns:a16="http://schemas.microsoft.com/office/drawing/2014/main" id="{46C96ECC-97E4-E147-9B8F-A15D2E47FE9F}"/>
              </a:ext>
            </a:extLst>
          </p:cNvPr>
          <p:cNvSpPr txBox="1"/>
          <p:nvPr/>
        </p:nvSpPr>
        <p:spPr>
          <a:xfrm>
            <a:off x="2364833" y="531341"/>
            <a:ext cx="8051911" cy="892552"/>
          </a:xfrm>
          <a:prstGeom prst="rect">
            <a:avLst/>
          </a:prstGeom>
          <a:noFill/>
        </p:spPr>
        <p:txBody>
          <a:bodyPr wrap="square" rtlCol="0">
            <a:spAutoFit/>
          </a:bodyPr>
          <a:lstStyle/>
          <a:p>
            <a:pPr algn="ctr"/>
            <a:r>
              <a:rPr lang="fr-FR" sz="2800" dirty="0">
                <a:solidFill>
                  <a:schemeClr val="accent1">
                    <a:lumMod val="75000"/>
                  </a:schemeClr>
                </a:solidFill>
              </a:rPr>
              <a:t>Prix littéraire 2021/2022</a:t>
            </a:r>
          </a:p>
          <a:p>
            <a:pPr algn="ctr"/>
            <a:r>
              <a:rPr lang="fr-FR" sz="2400" dirty="0">
                <a:solidFill>
                  <a:schemeClr val="accent1">
                    <a:lumMod val="75000"/>
                  </a:schemeClr>
                </a:solidFill>
              </a:rPr>
              <a:t>Sélection 4</a:t>
            </a:r>
            <a:r>
              <a:rPr lang="fr-FR" sz="2400" baseline="30000" dirty="0">
                <a:solidFill>
                  <a:schemeClr val="accent1">
                    <a:lumMod val="75000"/>
                  </a:schemeClr>
                </a:solidFill>
              </a:rPr>
              <a:t>e</a:t>
            </a:r>
            <a:endParaRPr lang="fr-FR" sz="2400" dirty="0">
              <a:solidFill>
                <a:schemeClr val="accent1">
                  <a:lumMod val="75000"/>
                </a:schemeClr>
              </a:solidFill>
            </a:endParaRPr>
          </a:p>
        </p:txBody>
      </p:sp>
      <p:pic>
        <p:nvPicPr>
          <p:cNvPr id="17" name="Image 16" descr="Une image contenant texte&#10;&#10;Description générée automatiquement">
            <a:extLst>
              <a:ext uri="{FF2B5EF4-FFF2-40B4-BE49-F238E27FC236}">
                <a16:creationId xmlns:a16="http://schemas.microsoft.com/office/drawing/2014/main" id="{127A7C3F-4206-6A4B-BD29-82E4DC242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46" y="1522830"/>
            <a:ext cx="3662079" cy="5090912"/>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363" y="1522830"/>
            <a:ext cx="6745289" cy="5058967"/>
          </a:xfrm>
          <a:prstGeom prst="rect">
            <a:avLst/>
          </a:prstGeom>
        </p:spPr>
      </p:pic>
    </p:spTree>
    <p:extLst>
      <p:ext uri="{BB962C8B-B14F-4D97-AF65-F5344CB8AC3E}">
        <p14:creationId xmlns:p14="http://schemas.microsoft.com/office/powerpoint/2010/main" val="19773869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1233</Words>
  <Application>Microsoft Office PowerPoint</Application>
  <PresentationFormat>Widescreen</PresentationFormat>
  <Paragraphs>59</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23</cp:revision>
  <dcterms:created xsi:type="dcterms:W3CDTF">2022-04-25T15:16:18Z</dcterms:created>
  <dcterms:modified xsi:type="dcterms:W3CDTF">2022-05-03T06:38:37Z</dcterms:modified>
</cp:coreProperties>
</file>